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764" r:id="rId3"/>
    <p:sldId id="765" r:id="rId4"/>
    <p:sldId id="1050" r:id="rId5"/>
    <p:sldId id="767" r:id="rId6"/>
    <p:sldId id="1044" r:id="rId7"/>
    <p:sldId id="1046" r:id="rId8"/>
    <p:sldId id="1048" r:id="rId9"/>
    <p:sldId id="1047" r:id="rId10"/>
    <p:sldId id="772" r:id="rId11"/>
    <p:sldId id="773" r:id="rId12"/>
    <p:sldId id="77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6E58"/>
    <a:srgbClr val="C59D5B"/>
    <a:srgbClr val="00546D"/>
    <a:srgbClr val="7B969F"/>
    <a:srgbClr val="9A5129"/>
    <a:srgbClr val="CC8029"/>
    <a:srgbClr val="E4AF95"/>
    <a:srgbClr val="869C8F"/>
    <a:srgbClr val="B38C8F"/>
    <a:srgbClr val="20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688" autoAdjust="0"/>
  </p:normalViewPr>
  <p:slideViewPr>
    <p:cSldViewPr snapToGrid="0" snapToObjects="1">
      <p:cViewPr varScale="1">
        <p:scale>
          <a:sx n="106" d="100"/>
          <a:sy n="106" d="100"/>
        </p:scale>
        <p:origin x="120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Mer-/mindreforbruk 2025 (mill. kr) sammenlignet med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'Innspar 25'!$N$62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'Innspar 25'!$M$63:$M$70</c:f>
              <c:strCache>
                <c:ptCount val="8"/>
                <c:pt idx="0">
                  <c:v>Barnehage</c:v>
                </c:pt>
                <c:pt idx="1">
                  <c:v>Administrasjon og landbruk</c:v>
                </c:pt>
                <c:pt idx="2">
                  <c:v>Grunnskole</c:v>
                </c:pt>
                <c:pt idx="3">
                  <c:v>Pleie og omsorg</c:v>
                </c:pt>
                <c:pt idx="4">
                  <c:v>Kommunehelse</c:v>
                </c:pt>
                <c:pt idx="5">
                  <c:v>Barnevern</c:v>
                </c:pt>
                <c:pt idx="6">
                  <c:v>Sosialtjeneste</c:v>
                </c:pt>
                <c:pt idx="7">
                  <c:v>Sum</c:v>
                </c:pt>
              </c:strCache>
            </c:strRef>
          </c:cat>
          <c:val>
            <c:numRef>
              <c:f>'Innspar 25'!$N$63:$N$70</c:f>
              <c:numCache>
                <c:formatCode>0.0</c:formatCode>
                <c:ptCount val="8"/>
                <c:pt idx="0">
                  <c:v>0.40795597984858584</c:v>
                </c:pt>
                <c:pt idx="1">
                  <c:v>5.7260516574261633</c:v>
                </c:pt>
                <c:pt idx="2">
                  <c:v>-1.5111392200660996</c:v>
                </c:pt>
                <c:pt idx="3">
                  <c:v>23.075676852542919</c:v>
                </c:pt>
                <c:pt idx="4">
                  <c:v>10.863749727582899</c:v>
                </c:pt>
                <c:pt idx="5">
                  <c:v>-10.584347289156627</c:v>
                </c:pt>
                <c:pt idx="6">
                  <c:v>2.3534113226356737</c:v>
                </c:pt>
                <c:pt idx="7">
                  <c:v>30.331359030813516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4-4DA9-A713-EB0B44670A59}"/>
            </c:ext>
          </c:extLst>
        </c:ser>
        <c:ser>
          <c:idx val="1"/>
          <c:order val="1"/>
          <c:tx>
            <c:strRef>
              <c:f>'Innspar 25'!$O$62</c:f>
              <c:strCache>
                <c:ptCount val="1"/>
                <c:pt idx="0">
                  <c:v>"Normert nivå"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'Innspar 25'!$M$63:$M$70</c:f>
              <c:strCache>
                <c:ptCount val="8"/>
                <c:pt idx="0">
                  <c:v>Barnehage</c:v>
                </c:pt>
                <c:pt idx="1">
                  <c:v>Administrasjon og landbruk</c:v>
                </c:pt>
                <c:pt idx="2">
                  <c:v>Grunnskole</c:v>
                </c:pt>
                <c:pt idx="3">
                  <c:v>Pleie og omsorg</c:v>
                </c:pt>
                <c:pt idx="4">
                  <c:v>Kommunehelse</c:v>
                </c:pt>
                <c:pt idx="5">
                  <c:v>Barnevern</c:v>
                </c:pt>
                <c:pt idx="6">
                  <c:v>Sosialtjeneste</c:v>
                </c:pt>
                <c:pt idx="7">
                  <c:v>Sum</c:v>
                </c:pt>
              </c:strCache>
            </c:strRef>
          </c:cat>
          <c:val>
            <c:numRef>
              <c:f>'Innspar 25'!$O$63:$O$70</c:f>
              <c:numCache>
                <c:formatCode>0.0</c:formatCode>
                <c:ptCount val="8"/>
                <c:pt idx="0">
                  <c:v>0.5497810307721166</c:v>
                </c:pt>
                <c:pt idx="1">
                  <c:v>0.85049842177320922</c:v>
                </c:pt>
                <c:pt idx="2">
                  <c:v>-7.6788007644016165</c:v>
                </c:pt>
                <c:pt idx="3">
                  <c:v>0.6965418523808522</c:v>
                </c:pt>
                <c:pt idx="4">
                  <c:v>7.3025273340830577</c:v>
                </c:pt>
                <c:pt idx="5">
                  <c:v>-7.750478348223039</c:v>
                </c:pt>
                <c:pt idx="6">
                  <c:v>12.132632058292527</c:v>
                </c:pt>
                <c:pt idx="7">
                  <c:v>6.1027015846771073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4-4DA9-A713-EB0B44670A59}"/>
            </c:ext>
          </c:extLst>
        </c:ser>
        <c:ser>
          <c:idx val="2"/>
          <c:order val="2"/>
          <c:tx>
            <c:strRef>
              <c:f>'Innspar 25'!$P$62</c:f>
              <c:strCache>
                <c:ptCount val="1"/>
                <c:pt idx="0">
                  <c:v>"Normert og inntektsjustert nivå"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'Innspar 25'!$M$63:$M$70</c:f>
              <c:strCache>
                <c:ptCount val="8"/>
                <c:pt idx="0">
                  <c:v>Barnehage</c:v>
                </c:pt>
                <c:pt idx="1">
                  <c:v>Administrasjon og landbruk</c:v>
                </c:pt>
                <c:pt idx="2">
                  <c:v>Grunnskole</c:v>
                </c:pt>
                <c:pt idx="3">
                  <c:v>Pleie og omsorg</c:v>
                </c:pt>
                <c:pt idx="4">
                  <c:v>Kommunehelse</c:v>
                </c:pt>
                <c:pt idx="5">
                  <c:v>Barnevern</c:v>
                </c:pt>
                <c:pt idx="6">
                  <c:v>Sosialtjeneste</c:v>
                </c:pt>
                <c:pt idx="7">
                  <c:v>Sum</c:v>
                </c:pt>
              </c:strCache>
            </c:strRef>
          </c:cat>
          <c:val>
            <c:numRef>
              <c:f>'Innspar 25'!$P$63:$P$70</c:f>
              <c:numCache>
                <c:formatCode>0.0</c:formatCode>
                <c:ptCount val="8"/>
                <c:pt idx="0">
                  <c:v>6.8738647807017719</c:v>
                </c:pt>
                <c:pt idx="1">
                  <c:v>4.0287387031939677</c:v>
                </c:pt>
                <c:pt idx="2">
                  <c:v>1.7104223569971273</c:v>
                </c:pt>
                <c:pt idx="3">
                  <c:v>15.03078661595476</c:v>
                </c:pt>
                <c:pt idx="4">
                  <c:v>9.8468195753051884</c:v>
                </c:pt>
                <c:pt idx="5">
                  <c:v>-6.1156807804989048</c:v>
                </c:pt>
                <c:pt idx="6">
                  <c:v>14.94911378662319</c:v>
                </c:pt>
                <c:pt idx="7">
                  <c:v>46.324065038277098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4-4DA9-A713-EB0B4467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617312"/>
        <c:axId val="624613784"/>
      </c:barChart>
      <c:catAx>
        <c:axId val="62461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4613784"/>
        <c:crosses val="autoZero"/>
        <c:auto val="1"/>
        <c:lblAlgn val="ctr"/>
        <c:lblOffset val="100"/>
        <c:noMultiLvlLbl val="0"/>
      </c:catAx>
      <c:valAx>
        <c:axId val="62461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461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Mer-/mindreforbruk (mill. kr) hensyntatt økonomiske rammebetingelser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'Innspar 25'!$N$81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'Innspar 25'!$M$82:$M$89</c:f>
              <c:strCache>
                <c:ptCount val="8"/>
                <c:pt idx="0">
                  <c:v>Barnehage</c:v>
                </c:pt>
                <c:pt idx="1">
                  <c:v>Administrasjon og landbruk</c:v>
                </c:pt>
                <c:pt idx="2">
                  <c:v>Grunnskole</c:v>
                </c:pt>
                <c:pt idx="3">
                  <c:v>Pleie og omsorg</c:v>
                </c:pt>
                <c:pt idx="4">
                  <c:v>Kommunehelse</c:v>
                </c:pt>
                <c:pt idx="5">
                  <c:v>Barnevern</c:v>
                </c:pt>
                <c:pt idx="6">
                  <c:v>Sosialtjeneste</c:v>
                </c:pt>
                <c:pt idx="7">
                  <c:v>Sum</c:v>
                </c:pt>
              </c:strCache>
            </c:strRef>
          </c:cat>
          <c:val>
            <c:numRef>
              <c:f>'Innspar 25'!$N$82:$N$89</c:f>
              <c:numCache>
                <c:formatCode>#\ ##0.0</c:formatCode>
                <c:ptCount val="8"/>
                <c:pt idx="0">
                  <c:v>9.9407406364003759</c:v>
                </c:pt>
                <c:pt idx="1">
                  <c:v>-8.6252403144548584</c:v>
                </c:pt>
                <c:pt idx="2">
                  <c:v>-3.0761173136217965</c:v>
                </c:pt>
                <c:pt idx="3">
                  <c:v>16.269694824941915</c:v>
                </c:pt>
                <c:pt idx="4">
                  <c:v>6.5631322446994913</c:v>
                </c:pt>
                <c:pt idx="5">
                  <c:v>-6.3263514710940907</c:v>
                </c:pt>
                <c:pt idx="6">
                  <c:v>16.302712018065773</c:v>
                </c:pt>
                <c:pt idx="7">
                  <c:v>31.048570624936808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1-41DA-AF45-A4F949AF078F}"/>
            </c:ext>
          </c:extLst>
        </c:ser>
        <c:ser>
          <c:idx val="1"/>
          <c:order val="1"/>
          <c:tx>
            <c:strRef>
              <c:f>'Innspar 25'!$O$81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'Innspar 25'!$M$82:$M$89</c:f>
              <c:strCache>
                <c:ptCount val="8"/>
                <c:pt idx="0">
                  <c:v>Barnehage</c:v>
                </c:pt>
                <c:pt idx="1">
                  <c:v>Administrasjon og landbruk</c:v>
                </c:pt>
                <c:pt idx="2">
                  <c:v>Grunnskole</c:v>
                </c:pt>
                <c:pt idx="3">
                  <c:v>Pleie og omsorg</c:v>
                </c:pt>
                <c:pt idx="4">
                  <c:v>Kommunehelse</c:v>
                </c:pt>
                <c:pt idx="5">
                  <c:v>Barnevern</c:v>
                </c:pt>
                <c:pt idx="6">
                  <c:v>Sosialtjeneste</c:v>
                </c:pt>
                <c:pt idx="7">
                  <c:v>Sum</c:v>
                </c:pt>
              </c:strCache>
            </c:strRef>
          </c:cat>
          <c:val>
            <c:numRef>
              <c:f>'Innspar 25'!$O$82:$O$89</c:f>
              <c:numCache>
                <c:formatCode>#\ ##0.0</c:formatCode>
                <c:ptCount val="8"/>
                <c:pt idx="0">
                  <c:v>6.8738647807017719</c:v>
                </c:pt>
                <c:pt idx="1">
                  <c:v>4.0287387031939677</c:v>
                </c:pt>
                <c:pt idx="2">
                  <c:v>1.7104223569971273</c:v>
                </c:pt>
                <c:pt idx="3">
                  <c:v>15.03078661595476</c:v>
                </c:pt>
                <c:pt idx="4">
                  <c:v>9.8468195753051884</c:v>
                </c:pt>
                <c:pt idx="5">
                  <c:v>-6.1156807804989048</c:v>
                </c:pt>
                <c:pt idx="6">
                  <c:v>14.94911378662319</c:v>
                </c:pt>
                <c:pt idx="7">
                  <c:v>46.324065038277098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1-41DA-AF45-A4F949AF0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0712832"/>
        <c:axId val="1624119872"/>
      </c:barChart>
      <c:catAx>
        <c:axId val="13907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4119872"/>
        <c:crosses val="autoZero"/>
        <c:auto val="1"/>
        <c:lblAlgn val="ctr"/>
        <c:lblOffset val="100"/>
        <c:noMultiLvlLbl val="0"/>
      </c:catAx>
      <c:valAx>
        <c:axId val="16241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071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2788-225C-45FA-89B7-51FAF31A71DE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267B-C410-464B-86CE-34825D0CBC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5267B-C410-464B-86CE-34825D0CBCA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69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DF40-2DF6-334F-B8BE-BFB91460B8A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04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sm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E326A6-0FB4-8F19-DA83-987BF92D90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781818-E05C-8003-23D5-F0BD683F8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" t="3661" r="3105" b="36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60960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4787412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4787412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47874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8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_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09C2F-3C6D-3CD6-D870-D97666FED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479"/>
          <a:stretch/>
        </p:blipFill>
        <p:spPr>
          <a:xfrm>
            <a:off x="-7322" y="-7466"/>
            <a:ext cx="12222342" cy="6865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2E9D01-B797-D61D-10F2-0DE92C48B6AC}"/>
              </a:ext>
            </a:extLst>
          </p:cNvPr>
          <p:cNvSpPr/>
          <p:nvPr userDrawn="1"/>
        </p:nvSpPr>
        <p:spPr>
          <a:xfrm>
            <a:off x="37664" y="-1"/>
            <a:ext cx="12177356" cy="6865465"/>
          </a:xfrm>
          <a:prstGeom prst="rect">
            <a:avLst/>
          </a:prstGeom>
          <a:solidFill>
            <a:schemeClr val="tx1">
              <a:alpha val="5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DC5F32-5816-2444-B130-8E21455E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0959"/>
            <a:ext cx="10515600" cy="1834890"/>
          </a:xfrm>
        </p:spPr>
        <p:txBody>
          <a:bodyPr anchor="b"/>
          <a:lstStyle>
            <a:lvl1pPr algn="ctr">
              <a:defRPr sz="6000">
                <a:solidFill>
                  <a:srgbClr val="F3993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3C7568-C7B6-0945-ADE2-FC4A4586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07377"/>
            <a:ext cx="10515600" cy="6962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D223F-3C69-AD4B-390C-D064B4EA9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382" y="1516545"/>
            <a:ext cx="3376592" cy="3647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A47EEC-FE21-F7D0-2C92-0CD97A81E778}"/>
              </a:ext>
            </a:extLst>
          </p:cNvPr>
          <p:cNvCxnSpPr>
            <a:cxnSpLocks/>
          </p:cNvCxnSpPr>
          <p:nvPr userDrawn="1"/>
        </p:nvCxnSpPr>
        <p:spPr>
          <a:xfrm>
            <a:off x="4400382" y="4699558"/>
            <a:ext cx="3376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2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8D1BF-A1A6-3E4A-19D0-8B436B451A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6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4293A-CB0B-2743-5E6A-8F80ECDA6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26020" y="-1"/>
            <a:ext cx="11539959" cy="68668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FDC5F32-5816-2444-B130-8E21455E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0959"/>
            <a:ext cx="10515600" cy="183489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3C7568-C7B6-0945-ADE2-FC4A4586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2838"/>
            <a:ext cx="10515600" cy="6962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808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E5E29183-24C1-DD47-9038-1BA9244F3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20536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96669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462"/>
            <a:ext cx="10515600" cy="392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0521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E5E29183-24C1-DD47-9038-1BA9244F3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BF6E5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96669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462"/>
            <a:ext cx="10515600" cy="392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7285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E5E29183-24C1-DD47-9038-1BA9244F3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C59D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96669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462"/>
            <a:ext cx="10515600" cy="392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87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E5E29183-24C1-DD47-9038-1BA9244F3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7B969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96669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462"/>
            <a:ext cx="10515600" cy="392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718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72FDD68D-312E-6745-974D-EC251F58C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20536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776"/>
            <a:ext cx="10515600" cy="503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754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03859-86DC-FB4F-A03D-FDB7BB6A7916}"/>
              </a:ext>
            </a:extLst>
          </p:cNvPr>
          <p:cNvSpPr/>
          <p:nvPr userDrawn="1"/>
        </p:nvSpPr>
        <p:spPr>
          <a:xfrm>
            <a:off x="157163" y="157163"/>
            <a:ext cx="11858625" cy="6557962"/>
          </a:xfrm>
          <a:prstGeom prst="rect">
            <a:avLst/>
          </a:prstGeom>
          <a:solidFill>
            <a:srgbClr val="869C8F">
              <a:alpha val="798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776"/>
            <a:ext cx="10515600" cy="503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412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03859-86DC-FB4F-A03D-FDB7BB6A7916}"/>
              </a:ext>
            </a:extLst>
          </p:cNvPr>
          <p:cNvSpPr/>
          <p:nvPr userDrawn="1"/>
        </p:nvSpPr>
        <p:spPr>
          <a:xfrm>
            <a:off x="157163" y="157163"/>
            <a:ext cx="11858625" cy="6557962"/>
          </a:xfrm>
          <a:prstGeom prst="rect">
            <a:avLst/>
          </a:prstGeom>
          <a:solidFill>
            <a:srgbClr val="C59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776"/>
            <a:ext cx="10515600" cy="503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952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03859-86DC-FB4F-A03D-FDB7BB6A7916}"/>
              </a:ext>
            </a:extLst>
          </p:cNvPr>
          <p:cNvSpPr/>
          <p:nvPr userDrawn="1"/>
        </p:nvSpPr>
        <p:spPr>
          <a:xfrm>
            <a:off x="157163" y="157163"/>
            <a:ext cx="11858625" cy="6557962"/>
          </a:xfrm>
          <a:prstGeom prst="rect">
            <a:avLst/>
          </a:prstGeom>
          <a:solidFill>
            <a:srgbClr val="7B96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776"/>
            <a:ext cx="10515600" cy="503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910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bre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E326A6-0FB4-8F19-DA83-987BF92D90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781818-E05C-8003-23D5-F0BD683F8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" t="3661" r="3105" b="36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85344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6986624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6986624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69866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0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_vens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F6499353-3B46-C644-9FBD-2CE6F3AB12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20536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3775"/>
            <a:ext cx="4105276" cy="5035550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993776"/>
            <a:ext cx="5895974" cy="503555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2469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_vens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F6499353-3B46-C644-9FBD-2CE6F3AB12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BF6E5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3775"/>
            <a:ext cx="4105276" cy="5035550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993776"/>
            <a:ext cx="5895974" cy="503555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7392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_innhold_vens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F6499353-3B46-C644-9FBD-2CE6F3AB12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C59D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3775"/>
            <a:ext cx="4105276" cy="5035550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993776"/>
            <a:ext cx="5895974" cy="503555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007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0B38A8EF-0285-FD38-3F25-93BE76895D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20536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C2FE-481C-A147-ABA2-49CCB3A7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EECA-2D59-F240-B624-7230BF1C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A532C-C787-C346-81E8-937664EA5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7F2F4-5254-9041-9BAA-3FDE4619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99FA5-0143-FA4C-BC1F-9F48B555B618}" type="datetimeFigureOut">
              <a:rPr lang="nb-NO" smtClean="0"/>
              <a:pPr/>
              <a:t>23.03.2026</a:t>
            </a:fld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05097-E372-F44B-9B09-7327D70E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5FD9B-A980-104A-B262-E41B62EA7D6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797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0B38A8EF-0285-FD38-3F25-93BE76895D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C59D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C2FE-481C-A147-ABA2-49CCB3A7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EECA-2D59-F240-B624-7230BF1C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A532C-C787-C346-81E8-937664EA5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7F2F4-5254-9041-9BAA-3FDE4619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05097-E372-F44B-9B09-7327D70E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75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0B38A8EF-0285-FD38-3F25-93BE76895D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157163"/>
            <a:ext cx="11858624" cy="6557962"/>
          </a:xfrm>
          <a:prstGeom prst="rect">
            <a:avLst/>
          </a:prstGeom>
          <a:solidFill>
            <a:srgbClr val="BF6E5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Franklin Gothic Medium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C2FE-481C-A147-ABA2-49CCB3A7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EECA-2D59-F240-B624-7230BF1C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A532C-C787-C346-81E8-937664EA5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7F2F4-5254-9041-9BAA-3FDE4619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05097-E372-F44B-9B09-7327D70E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12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3967-F650-D44B-A8DF-B9041548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232-8EDF-5D47-9EA6-128C488A1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FD61-A21B-914B-B645-4EDB27E7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9C120-0CB0-DD46-908A-F26139B4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47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93520-FA50-F64E-B68F-67636A813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9056" y="0"/>
            <a:ext cx="755294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D169-1BFC-014B-9C88-4A0F4EA8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812031"/>
            <a:ext cx="3460608" cy="149383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07130-E561-4743-8AC2-196049AC5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12231"/>
            <a:ext cx="346060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E6BB0-77C2-BC43-AA1F-73A01A5B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AD22A-376F-B046-BC37-5BD9D1E5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989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8744-E445-BC44-8B20-2025A1D8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79869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FC6F8-1159-4148-83C1-39DC8ED38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1D38-9C3B-6346-A519-F6CF8EAD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3A12A-979F-6A44-97DA-3259F5653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73A6A-7175-A34D-850C-6942BC8A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95267-436A-E64E-B604-A8062778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76936-97B2-434B-BEBA-B626CF1B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731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DBEC-2E88-B548-BBDF-885A5A11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8DE73-E10A-AE4D-975E-CEDCE827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FA5-0143-FA4C-BC1F-9F48B555B618}" type="datetimeFigureOut">
              <a:rPr lang="nb-NO" smtClean="0"/>
              <a:t>23.03.2026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AF83-A3E3-8E4A-8227-6D2EE0A8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FD9B-A980-104A-B262-E41B62EA7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4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mside_sm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E326A6-0FB4-8F19-DA83-987BF92D90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91185-8A47-CBED-5CD5-519623EDF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b="12055"/>
          <a:stretch/>
        </p:blipFill>
        <p:spPr>
          <a:xfrm>
            <a:off x="0" y="0"/>
            <a:ext cx="1219196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60960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4787412" cy="318267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4787412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1BB3DA-986A-DF16-15D4-EE0891386088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47874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46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6C9809-E611-A54E-BBF3-F478602A05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1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bre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E2951C-887F-E90B-89E4-F8996FBA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D96F9-64B7-BB91-86CD-3D4D833DB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b="12055"/>
          <a:stretch/>
        </p:blipFill>
        <p:spPr>
          <a:xfrm>
            <a:off x="0" y="0"/>
            <a:ext cx="1219196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85344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6986624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6986624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69866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sma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F2A6F-97AB-A751-0081-A6F2D20C6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5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96819-B38D-48DE-33F1-9F1F7BDF1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60960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4787412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4787412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47874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5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bre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80202A-7645-3B0A-E0A4-82C112DEED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5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31788-2506-E3F6-37DF-3D19D0A2A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85344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6986624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6986624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69866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sma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E2DF5-2A69-D3AF-DBE7-1CD14C664B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6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3D71C-02B9-026B-3F3A-A5EFE4476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3" t="9234" r="3564" b="16706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60960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4787412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4787412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47874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1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_bre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967EF-5ED1-8124-D367-1CA539C002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6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7B60E-1177-7C62-F93D-3F0811DEE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3" t="9234" r="3564" b="16706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AF994-2C7A-7340-9F65-3879EB35BDDA}"/>
              </a:ext>
            </a:extLst>
          </p:cNvPr>
          <p:cNvSpPr/>
          <p:nvPr userDrawn="1"/>
        </p:nvSpPr>
        <p:spPr>
          <a:xfrm>
            <a:off x="0" y="698204"/>
            <a:ext cx="8534400" cy="575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AA5C-0DCE-254A-8C0F-081BC10B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6008"/>
            <a:ext cx="6986624" cy="318267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2B20-A297-9D40-AB29-EE6C5779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43107"/>
            <a:ext cx="6986624" cy="7482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F62-D7FF-7AE2-283E-6C601500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36226"/>
            <a:ext cx="3376592" cy="364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EEA0F-539D-CCEB-B2D1-6F6CB75EE8B9}"/>
              </a:ext>
            </a:extLst>
          </p:cNvPr>
          <p:cNvCxnSpPr>
            <a:cxnSpLocks/>
          </p:cNvCxnSpPr>
          <p:nvPr userDrawn="1"/>
        </p:nvCxnSpPr>
        <p:spPr>
          <a:xfrm>
            <a:off x="831850" y="5372986"/>
            <a:ext cx="69866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_s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25AFA-919D-70F0-E85A-FF3A7854F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2E9D01-B797-D61D-10F2-0DE92C48B6AC}"/>
              </a:ext>
            </a:extLst>
          </p:cNvPr>
          <p:cNvSpPr/>
          <p:nvPr userDrawn="1"/>
        </p:nvSpPr>
        <p:spPr>
          <a:xfrm>
            <a:off x="0" y="0"/>
            <a:ext cx="12177356" cy="6858000"/>
          </a:xfrm>
          <a:prstGeom prst="rect">
            <a:avLst/>
          </a:prstGeom>
          <a:solidFill>
            <a:schemeClr val="tx1">
              <a:alpha val="5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DC5F32-5816-2444-B130-8E21455E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0959"/>
            <a:ext cx="10515600" cy="1834890"/>
          </a:xfrm>
        </p:spPr>
        <p:txBody>
          <a:bodyPr anchor="b"/>
          <a:lstStyle>
            <a:lvl1pPr algn="ctr">
              <a:defRPr sz="6000">
                <a:solidFill>
                  <a:srgbClr val="F3993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3C7568-C7B6-0945-ADE2-FC4A4586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07377"/>
            <a:ext cx="10515600" cy="6962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D223F-3C69-AD4B-390C-D064B4EA9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382" y="1516545"/>
            <a:ext cx="3376592" cy="3647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A47EEC-FE21-F7D0-2C92-0CD97A81E778}"/>
              </a:ext>
            </a:extLst>
          </p:cNvPr>
          <p:cNvCxnSpPr>
            <a:cxnSpLocks/>
          </p:cNvCxnSpPr>
          <p:nvPr userDrawn="1"/>
        </p:nvCxnSpPr>
        <p:spPr>
          <a:xfrm>
            <a:off x="4400382" y="4699558"/>
            <a:ext cx="3376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3B7B1-0DC3-6A4C-86F5-3F88ECC6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0E519-5BF6-EC4A-AAAA-ED6EA1250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288F6-54DB-2F41-B6DF-F3C87863B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0" y="6356350"/>
            <a:ext cx="1209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E7E6E4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</a:lstStyle>
          <a:p>
            <a:fld id="{41399FA5-0143-FA4C-BC1F-9F48B555B618}" type="datetimeFigureOut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1DB8B-3297-0C44-A6B6-B1C95BE1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640" y="6356350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E7E6E4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</a:lstStyle>
          <a:p>
            <a:fld id="{8BD5FD9B-A980-104A-B262-E41B62EA7D6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83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4" r:id="rId2"/>
    <p:sldLayoutId id="2147483751" r:id="rId3"/>
    <p:sldLayoutId id="2147483755" r:id="rId4"/>
    <p:sldLayoutId id="2147483752" r:id="rId5"/>
    <p:sldLayoutId id="2147483756" r:id="rId6"/>
    <p:sldLayoutId id="2147483753" r:id="rId7"/>
    <p:sldLayoutId id="2147483757" r:id="rId8"/>
    <p:sldLayoutId id="2147483737" r:id="rId9"/>
    <p:sldLayoutId id="2147483763" r:id="rId10"/>
    <p:sldLayoutId id="2147483734" r:id="rId11"/>
    <p:sldLayoutId id="2147483671" r:id="rId12"/>
    <p:sldLayoutId id="2147483764" r:id="rId13"/>
    <p:sldLayoutId id="2147483765" r:id="rId14"/>
    <p:sldLayoutId id="2147483766" r:id="rId15"/>
    <p:sldLayoutId id="2147483676" r:id="rId16"/>
    <p:sldLayoutId id="2147483678" r:id="rId17"/>
    <p:sldLayoutId id="2147483749" r:id="rId18"/>
    <p:sldLayoutId id="2147483750" r:id="rId19"/>
    <p:sldLayoutId id="2147483674" r:id="rId20"/>
    <p:sldLayoutId id="2147483767" r:id="rId21"/>
    <p:sldLayoutId id="2147483768" r:id="rId22"/>
    <p:sldLayoutId id="2147483652" r:id="rId23"/>
    <p:sldLayoutId id="2147483769" r:id="rId24"/>
    <p:sldLayoutId id="2147483770" r:id="rId25"/>
    <p:sldLayoutId id="2147483650" r:id="rId26"/>
    <p:sldLayoutId id="2147483657" r:id="rId27"/>
    <p:sldLayoutId id="2147483653" r:id="rId28"/>
    <p:sldLayoutId id="2147483654" r:id="rId29"/>
    <p:sldLayoutId id="214748367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Oswald" panose="02000503000000000000" pitchFamily="2" charset="0"/>
          <a:ea typeface="Helvetica Neue Condensed Black" panose="02000503000000020004" pitchFamily="2" charset="0"/>
          <a:cs typeface="Helvetica Neue Condensed Black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F8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B Garamond Medium" pitchFamily="2" charset="0"/>
          <a:ea typeface="EB Garamond Medium" pitchFamily="2" charset="0"/>
          <a:cs typeface="EB Garamond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8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B Garamond Medium" pitchFamily="2" charset="0"/>
          <a:ea typeface="EB Garamond Medium" pitchFamily="2" charset="0"/>
          <a:cs typeface="EB Garamond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80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EB Garamond Medium" pitchFamily="2" charset="0"/>
          <a:ea typeface="EB Garamond Medium" pitchFamily="2" charset="0"/>
          <a:cs typeface="EB Garamond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8000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EB Garamond Medium" pitchFamily="2" charset="0"/>
          <a:ea typeface="EB Garamond Medium" pitchFamily="2" charset="0"/>
          <a:cs typeface="EB Garamond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80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EB Garamond Medium" pitchFamily="2" charset="0"/>
          <a:ea typeface="EB Garamond Medium" pitchFamily="2" charset="0"/>
          <a:cs typeface="EB Garamond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19906F-FF5F-562F-5FAF-F18C786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br>
              <a:rPr lang="nb-NO" sz="4200" dirty="0"/>
            </a:br>
            <a:r>
              <a:rPr lang="nb-NO" sz="4200" dirty="0"/>
              <a:t>KOSTRA- og effektivitetsanalyse</a:t>
            </a:r>
            <a:br>
              <a:rPr lang="nb-NO" sz="4200" dirty="0"/>
            </a:br>
            <a:r>
              <a:rPr lang="nb-NO" sz="4200" dirty="0"/>
              <a:t>Herøy kommune</a:t>
            </a:r>
            <a:br>
              <a:rPr lang="nb-NO" sz="4200" dirty="0"/>
            </a:br>
            <a:br>
              <a:rPr lang="nb-NO" sz="4200" dirty="0"/>
            </a:br>
            <a:r>
              <a:rPr lang="nb-NO" sz="2700" dirty="0"/>
              <a:t>Foreløpige KOSTRA-tall 2025</a:t>
            </a:r>
            <a:br>
              <a:rPr lang="nb-NO" sz="4200" dirty="0"/>
            </a:br>
            <a:endParaRPr lang="nb-NO" sz="4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1B7694-D218-4B33-6255-B75FC04AA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16. mars 2026</a:t>
            </a:r>
          </a:p>
        </p:txBody>
      </p:sp>
    </p:spTree>
    <p:extLst>
      <p:ext uri="{BB962C8B-B14F-4D97-AF65-F5344CB8AC3E}">
        <p14:creationId xmlns:p14="http://schemas.microsoft.com/office/powerpoint/2010/main" val="349457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35329"/>
            <a:ext cx="10515600" cy="107168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KOSTRA- og effektivitetsanalyse, Herøy kommune </a:t>
            </a:r>
            <a:br>
              <a:rPr lang="nb-NO" sz="3600" dirty="0"/>
            </a:br>
            <a:r>
              <a:rPr lang="nb-NO" sz="3600" dirty="0"/>
              <a:t>2024-2025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41798"/>
              </p:ext>
            </p:extLst>
          </p:nvPr>
        </p:nvGraphicFramePr>
        <p:xfrm>
          <a:off x="1019117" y="1610257"/>
          <a:ext cx="5575581" cy="211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229"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Barnehage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Administrasjon og landbruk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Grunnskole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Pleie og omsorg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Kommunehelse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Barnevern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Sosialtjeneste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Inntektsjustering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inntektsjustert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34462"/>
              </p:ext>
            </p:extLst>
          </p:nvPr>
        </p:nvGraphicFramePr>
        <p:xfrm>
          <a:off x="1019116" y="4286250"/>
          <a:ext cx="5616383" cy="173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495"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Herøy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Landet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2024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2025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2024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2025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effectLst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Barnehage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Administrasjon og landbruk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Grunnskole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Pleie og omsorg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Kommunehelse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Barnevern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4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Sosialtjeneste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1634"/>
              </p:ext>
            </p:extLst>
          </p:nvPr>
        </p:nvGraphicFramePr>
        <p:xfrm>
          <a:off x="6711497" y="4286250"/>
          <a:ext cx="4795774" cy="1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41"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Barnehage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Administrasjon og landbruk (fom. 2025)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Landbruk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Grunnskole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Pleie og omsorg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Kommunehelse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Barnevern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Sosialtjeneste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Samlet kostnadsindeks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940121" y="1387323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Mer-/mindreforbruk sammenlignet med «normert nivå». Herøy kommune. 2024-2025. Mill. kr. Kilde: KOSTRA/KDD/ beregninger ved TF</a:t>
            </a:r>
          </a:p>
        </p:txBody>
      </p:sp>
      <p:sp>
        <p:nvSpPr>
          <p:cNvPr id="9" name="Rektangel 8"/>
          <p:cNvSpPr/>
          <p:nvPr/>
        </p:nvSpPr>
        <p:spPr>
          <a:xfrm>
            <a:off x="940121" y="4059554"/>
            <a:ext cx="4487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Netto driftsutgifter i kr per innb. 2024-2025. Kilde: KDD, beregninger ved TF</a:t>
            </a:r>
          </a:p>
        </p:txBody>
      </p:sp>
      <p:sp>
        <p:nvSpPr>
          <p:cNvPr id="10" name="Rektangel 9"/>
          <p:cNvSpPr/>
          <p:nvPr/>
        </p:nvSpPr>
        <p:spPr>
          <a:xfrm>
            <a:off x="6711497" y="4059554"/>
            <a:ext cx="38771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Kostnadsindeks 2024-2025. Herøy kommune. Kilde: KDD/TF</a:t>
            </a:r>
          </a:p>
        </p:txBody>
      </p:sp>
    </p:spTree>
    <p:extLst>
      <p:ext uri="{BB962C8B-B14F-4D97-AF65-F5344CB8AC3E}">
        <p14:creationId xmlns:p14="http://schemas.microsoft.com/office/powerpoint/2010/main" val="249877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8660"/>
            <a:ext cx="10515600" cy="830012"/>
          </a:xfrm>
        </p:spPr>
        <p:txBody>
          <a:bodyPr>
            <a:normAutofit/>
          </a:bodyPr>
          <a:lstStyle/>
          <a:p>
            <a:r>
              <a:rPr lang="nb-NO" sz="3600" dirty="0"/>
              <a:t>Netto driftsutgifter 2024-2025 (kr per innb.)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49182" y="990551"/>
            <a:ext cx="82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Netto driftsutgifter på sentrale tjenesteområder fordelt på KOSTRA-funksjoner. Kr per innb. 2024-2025. Kilde: KDD/beregninger ved TF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35557"/>
              </p:ext>
            </p:extLst>
          </p:nvPr>
        </p:nvGraphicFramePr>
        <p:xfrm>
          <a:off x="900502" y="1265948"/>
          <a:ext cx="9123669" cy="527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071">
                <a:tc>
                  <a:txBody>
                    <a:bodyPr/>
                    <a:lstStyle/>
                    <a:p>
                      <a:pPr algn="ctr" fontAlgn="b"/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u="none" strike="noStrike" dirty="0">
                          <a:effectLst/>
                        </a:rPr>
                        <a:t>Herøy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u="none" strike="noStrike">
                          <a:effectLst/>
                        </a:rPr>
                        <a:t>Landet</a:t>
                      </a:r>
                      <a:endParaRPr lang="nb-NO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ctr" fontAlgn="b"/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2024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2025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Endring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2024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2025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effectLst/>
                        </a:rPr>
                        <a:t>Endring</a:t>
                      </a:r>
                      <a:endParaRPr lang="nb-NO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04" marR="6604" marT="660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Barnehage (F201, 211, 221)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Barnehage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591952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Styrket tilbud til førskolebarn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596296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Barnehagelokaler og skyss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Administrasjon og styring (F100, 110, 120, 121, 130, 329)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Politisk styring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Kontroll og revisjon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Administrasjon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Forvaltningsutgifter i eiendomsforvaltningen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Administrasjonslokaler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Landbruksforvaltning og landbruksbasert næringsutvikling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Grunnskole (F202, 215, 222, 223)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Grunnskole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Skolefritidstilbud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Skolelokaler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Skoleskyss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Pleie og omsorg (F234, 253, 257, 258, 261)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Aktiviserings- og servicetjenester overfor eldre og personer med funksjonsnedsettelser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Helse- og omsorgstjenester i institusjon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Hjemmetjenester - personellbase knyttet til bofellesskap/samlokaliserte omsorgsboliger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Hjemmetjenester - ambulerende virksomhet med 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Institusjonslokaler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Kommunehelse (F232, 233, 241)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Helsestasjons- og skolehelsetjeneste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Annet forebyggende helsearbeid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Diagnose, behandling, habilitering og rehabilitering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Barnevern (F244, 251, 252)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Barneverntjeneste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-17,3 %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Barneverntiltak når barnet ikke er plassert av barnevernet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-28,7 %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Barneverntiltak når barnet er plassert av barnevernet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Sosialhjelp (F242, 243, 281)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Råd, veiledning og sosialt forebyggende arbeid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-11,3 %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Tilbud til personer med rusproblemer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Ytelse til livsopphold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19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Dokumentasjon av utviklingen i utgiftsutjevn. tilskudd/trekk 2024-2026 </a:t>
            </a:r>
            <a:br>
              <a:rPr lang="nb-NO" sz="2800" dirty="0"/>
            </a:br>
            <a:r>
              <a:rPr lang="nb-NO" sz="2800" dirty="0"/>
              <a:t>– fordelt på delkostnadsområder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195538" y="1772817"/>
            <a:ext cx="1736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Delkostnadsområder</a:t>
            </a:r>
          </a:p>
        </p:txBody>
      </p:sp>
      <p:sp>
        <p:nvSpPr>
          <p:cNvPr id="5" name="Rektangel 4"/>
          <p:cNvSpPr/>
          <p:nvPr/>
        </p:nvSpPr>
        <p:spPr>
          <a:xfrm>
            <a:off x="911403" y="1526704"/>
            <a:ext cx="76229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Utgiftsutjevningen 2024-2026 – fordelt på delkostnadsområder. Herøy kommune. Kilde: KDD/beregninger ved TF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88388"/>
              </p:ext>
            </p:extLst>
          </p:nvPr>
        </p:nvGraphicFramePr>
        <p:xfrm>
          <a:off x="1012792" y="1772817"/>
          <a:ext cx="7521604" cy="311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1273344308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325">
                  <a:extLst>
                    <a:ext uri="{9D8B030D-6E8A-4147-A177-3AD203B41FA5}">
                      <a16:colId xmlns:a16="http://schemas.microsoft.com/office/drawing/2014/main" val="3470143297"/>
                    </a:ext>
                  </a:extLst>
                </a:gridCol>
              </a:tblGrid>
              <a:tr h="430917">
                <a:tc rowSpan="2">
                  <a:txBody>
                    <a:bodyPr/>
                    <a:lstStyle/>
                    <a:p>
                      <a:pPr algn="l" fontAlgn="t"/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Delkostnadsområder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Utslag fra delkostnadsnøklene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Tillegg/trekk (omfordeling) for kommunen i 1000 kr</a:t>
                      </a:r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6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2024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2024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Barnehage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Administrasjon (og landbruk fom. 2025)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Landbruk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28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Grunnskole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Pleie og omsorg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Kommunehelse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Barnevern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-1 938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Sosialtjeneste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-13 599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66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Kostnadsindeks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6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nb-NO" sz="1400" i="1" u="none" strike="noStrike" dirty="0">
                          <a:effectLst/>
                          <a:latin typeface="+mn-lt"/>
                        </a:rPr>
                        <a:t>Nto.virkn. statl/</a:t>
                      </a:r>
                      <a:r>
                        <a:rPr lang="nb-NO" sz="1400" i="1" u="none" strike="noStrike" dirty="0" err="1">
                          <a:effectLst/>
                          <a:latin typeface="+mn-lt"/>
                        </a:rPr>
                        <a:t>priv</a:t>
                      </a:r>
                      <a:r>
                        <a:rPr lang="nb-NO" sz="1400" i="1" u="none" strike="noStrike" dirty="0">
                          <a:effectLst/>
                          <a:latin typeface="+mn-lt"/>
                        </a:rPr>
                        <a:t>. skoler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6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  <a:latin typeface="+mn-lt"/>
                        </a:rPr>
                        <a:t>Sum utgiftsutjevn m.m.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08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KOSTRA- og effektivitetsanalyse </a:t>
            </a:r>
            <a:br>
              <a:rPr lang="nb-NO" sz="3600" dirty="0"/>
            </a:br>
            <a:r>
              <a:rPr lang="nb-NO" sz="3600" dirty="0"/>
              <a:t>– Herøy kommune 2025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200" y="1825624"/>
            <a:ext cx="4739480" cy="45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>
                <a:cs typeface="Arial" panose="020B0604020202020204" pitchFamily="34" charset="0"/>
              </a:rPr>
              <a:t>Det er gjennomført en KOSTRA- og effektivitetsanalyse for å vurdere hvordan kommunens ressursbruk på sentrale tjenesteområder samsvarer med de økonomiske rammebetingelsene. Analysen tar hensyn til beregnet utgiftsbehov i inntektssystemet og kommunens faktiske inntektsnivå (korrigerte frie inntekter).</a:t>
            </a:r>
          </a:p>
          <a:p>
            <a:pPr marL="0" indent="0">
              <a:buNone/>
            </a:pPr>
            <a:r>
              <a:rPr lang="nb-NO" sz="1400" dirty="0">
                <a:cs typeface="Arial" panose="020B0604020202020204" pitchFamily="34" charset="0"/>
              </a:rPr>
              <a:t>Beregningene viser at Herøy kommune i 2025 hadde et </a:t>
            </a:r>
            <a:r>
              <a:rPr lang="nb-NO" sz="1400" b="1" dirty="0">
                <a:cs typeface="Arial" panose="020B0604020202020204" pitchFamily="34" charset="0"/>
              </a:rPr>
              <a:t>inntektsjustert merforbruk på om lag 46,3 mill. kr </a:t>
            </a:r>
            <a:r>
              <a:rPr lang="nb-NO" sz="1400" dirty="0">
                <a:cs typeface="Arial" panose="020B0604020202020204" pitchFamily="34" charset="0"/>
              </a:rPr>
              <a:t>innenfor tjenesteområdene som inngår i inntektssystemet.</a:t>
            </a:r>
          </a:p>
          <a:p>
            <a:pPr marL="0" indent="0">
              <a:buNone/>
            </a:pPr>
            <a:r>
              <a:rPr lang="nb-NO" sz="1400" dirty="0">
                <a:cs typeface="Arial" panose="020B0604020202020204" pitchFamily="34" charset="0"/>
              </a:rPr>
              <a:t>Kommunens utgifter på disse områdene var 30,3 mill. kr høyere enn landsgjennomsnittet i 2025, uten korreksjon for forskjeller i utgiftsbehov og inntektsnivå. Kommunen har et beregnet utgiftsbehov som ligger om lag 3 prosent over gjennomsnittet og et inntektsnivå som ligger om lag 6 prosent under.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2</a:t>
            </a:fld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53310760"/>
              </p:ext>
            </p:extLst>
          </p:nvPr>
        </p:nvGraphicFramePr>
        <p:xfrm>
          <a:off x="5773420" y="2592825"/>
          <a:ext cx="5386237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4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</a:rPr>
                        <a:t>Tjenesteområde</a:t>
                      </a:r>
                      <a:endParaRPr lang="nb-N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solidFill>
                            <a:schemeClr val="bg1"/>
                          </a:solidFill>
                          <a:effectLst/>
                        </a:rPr>
                        <a:t>Mer-/mindreforbruk 2025 (mill. kr) sammenlignet</a:t>
                      </a:r>
                      <a:r>
                        <a:rPr lang="nb-NO" sz="1200" baseline="0" dirty="0">
                          <a:solidFill>
                            <a:schemeClr val="bg1"/>
                          </a:solidFill>
                          <a:effectLst/>
                        </a:rPr>
                        <a:t> med</a:t>
                      </a:r>
                      <a:endParaRPr lang="nb-N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effectLst/>
                        </a:rPr>
                        <a:t>Landsgjennom-snittet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effectLst/>
                        </a:rPr>
                        <a:t>«Normert nivå»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«Normert</a:t>
                      </a:r>
                      <a:r>
                        <a:rPr lang="nb-NO" sz="1200" b="1" baseline="0" dirty="0">
                          <a:solidFill>
                            <a:srgbClr val="000000"/>
                          </a:solidFill>
                          <a:effectLst/>
                        </a:rPr>
                        <a:t> og inntektsjustert nivå»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Barnehage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Administrasjon og landbruk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Grunnskole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Pleie og omsorg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Kommunehelse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Barnevern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dirty="0">
                          <a:effectLst/>
                        </a:rPr>
                        <a:t>Sosialtjeneste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effectLst/>
                        </a:rPr>
                        <a:t>Sum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5" marR="40165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10708640" y="4658986"/>
            <a:ext cx="569287" cy="2045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663953" y="2339325"/>
            <a:ext cx="5107477" cy="24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Oppsummering KOSTRA- og effektivitetsanalyse. Herøy kommune 2025. Kilde: KOSTRA/KDD/TF </a:t>
            </a:r>
            <a:endParaRPr lang="nb-NO" sz="10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8F1B659-01FB-8ECC-6BB5-A8870C48431E}"/>
              </a:ext>
            </a:extLst>
          </p:cNvPr>
          <p:cNvSpPr txBox="1"/>
          <p:nvPr/>
        </p:nvSpPr>
        <p:spPr>
          <a:xfrm>
            <a:off x="5663953" y="1773372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latin typeface="EB Garamond Medium" panose="00000600000000000000" pitchFamily="2" charset="0"/>
                <a:ea typeface="EB Garamond Medium" panose="00000600000000000000" pitchFamily="2" charset="0"/>
              </a:rPr>
              <a:t>Tabellen viser mer- og mindreforbruk per tjenesteområde i 2025, sammenlignet med landsgjennomsnittet, normert nivå (utgiftsbehov) og normert og inntektsjustert nivå.</a:t>
            </a:r>
          </a:p>
        </p:txBody>
      </p:sp>
    </p:spTree>
    <p:extLst>
      <p:ext uri="{BB962C8B-B14F-4D97-AF65-F5344CB8AC3E}">
        <p14:creationId xmlns:p14="http://schemas.microsoft.com/office/powerpoint/2010/main" val="27563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943"/>
          </a:xfrm>
        </p:spPr>
        <p:txBody>
          <a:bodyPr/>
          <a:lstStyle/>
          <a:p>
            <a:r>
              <a:rPr lang="nb-NO" dirty="0"/>
              <a:t>Økonomiske rammebetingelser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2648" y="1831501"/>
            <a:ext cx="10515600" cy="45307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>
                <a:cs typeface="Arial" panose="020B0604020202020204" pitchFamily="34" charset="0"/>
              </a:rPr>
              <a:t>Herøy kan karakteriseres som en lavinntektskommune. </a:t>
            </a:r>
          </a:p>
          <a:p>
            <a:pPr lvl="1"/>
            <a:r>
              <a:rPr lang="nb-NO" dirty="0">
                <a:cs typeface="Arial" panose="020B0604020202020204" pitchFamily="34" charset="0"/>
              </a:rPr>
              <a:t>I KOSTRA er kommunen plassert i kommunegruppe 1, som omfatter kommuner med mellom 2 000 og 9 999 innbyggere, lave bundne kostnader og lave korrigerte frie inntekter.</a:t>
            </a:r>
          </a:p>
          <a:p>
            <a:pPr lvl="1"/>
            <a:r>
              <a:rPr lang="nb-NO" dirty="0">
                <a:cs typeface="Arial" panose="020B0604020202020204" pitchFamily="34" charset="0"/>
              </a:rPr>
              <a:t>Kommunens korrigerte frie inntekter, inkludert eiendomsskatt, konsesjonskraftinntekter, havbruksinntekter og differensiert arbeidsgiveravgift, ligger om lag </a:t>
            </a:r>
            <a:r>
              <a:rPr lang="nb-NO" b="1" dirty="0">
                <a:cs typeface="Arial" panose="020B0604020202020204" pitchFamily="34" charset="0"/>
              </a:rPr>
              <a:t>6 prosent under landsgjennomsnittet</a:t>
            </a:r>
            <a:r>
              <a:rPr lang="nb-NO" dirty="0">
                <a:cs typeface="Arial" panose="020B0604020202020204" pitchFamily="34" charset="0"/>
              </a:rPr>
              <a:t> (2024). </a:t>
            </a:r>
          </a:p>
          <a:p>
            <a:pPr lvl="1"/>
            <a:r>
              <a:rPr lang="nb-NO" dirty="0">
                <a:cs typeface="Arial" panose="020B0604020202020204" pitchFamily="34" charset="0"/>
              </a:rPr>
              <a:t>Samtidig har kommunen et samlet beregnet utgiftsbehov i inntektssystemet som ligger om lag </a:t>
            </a:r>
            <a:r>
              <a:rPr lang="nb-NO" b="1" dirty="0">
                <a:cs typeface="Arial" panose="020B0604020202020204" pitchFamily="34" charset="0"/>
              </a:rPr>
              <a:t>3 prosent over landsgjennomsnittet.</a:t>
            </a:r>
          </a:p>
          <a:p>
            <a:pPr marL="457200" lvl="1" indent="0">
              <a:buNone/>
            </a:pPr>
            <a:endParaRPr lang="nb-NO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b-NO" dirty="0">
                <a:cs typeface="Arial" panose="020B0604020202020204" pitchFamily="34" charset="0"/>
              </a:rPr>
              <a:t>De økonomiske rammebetingelsene legger viktige føringer for nivået på tjenestetilbudet kommunen kan tilby sine innbyggere.</a:t>
            </a:r>
          </a:p>
          <a:p>
            <a:pPr lvl="1"/>
            <a:endParaRPr lang="nb-NO" sz="2000" dirty="0">
              <a:cs typeface="Arial" panose="020B0604020202020204" pitchFamily="34" charset="0"/>
            </a:endParaRPr>
          </a:p>
          <a:p>
            <a:pPr lvl="1"/>
            <a:endParaRPr lang="nb-NO" dirty="0">
              <a:cs typeface="Arial" panose="020B0604020202020204" pitchFamily="34" charset="0"/>
            </a:endParaRPr>
          </a:p>
          <a:p>
            <a:pPr lvl="1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Pil høyre 4"/>
          <p:cNvSpPr/>
          <p:nvPr/>
        </p:nvSpPr>
        <p:spPr>
          <a:xfrm>
            <a:off x="314752" y="4362881"/>
            <a:ext cx="342726" cy="325731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96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cs typeface="Arial" panose="020B0604020202020204" pitchFamily="34" charset="0"/>
              </a:rPr>
              <a:t>Analysen sammenligner kommunens faktiske utgifter på sentrale tjenesteområder med et normert nivå, justert for:</a:t>
            </a:r>
          </a:p>
          <a:p>
            <a:pPr>
              <a:buFontTx/>
              <a:buChar char="-"/>
            </a:pPr>
            <a:r>
              <a:rPr lang="nb-NO" dirty="0">
                <a:cs typeface="Arial" panose="020B0604020202020204" pitchFamily="34" charset="0"/>
              </a:rPr>
              <a:t>beregnet utgiftsbehov i inntektssystemet</a:t>
            </a:r>
          </a:p>
          <a:p>
            <a:pPr>
              <a:buFontTx/>
              <a:buChar char="-"/>
            </a:pPr>
            <a:r>
              <a:rPr lang="nb-NO" dirty="0">
                <a:cs typeface="Arial" panose="020B0604020202020204" pitchFamily="34" charset="0"/>
              </a:rPr>
              <a:t>kommunens inntektsnivå (korrigerte frie inntekter)</a:t>
            </a:r>
          </a:p>
          <a:p>
            <a:pPr marL="0" indent="0">
              <a:buNone/>
            </a:pPr>
            <a:r>
              <a:rPr lang="nb-NO" dirty="0">
                <a:cs typeface="Arial" panose="020B0604020202020204" pitchFamily="34" charset="0"/>
              </a:rPr>
              <a:t>Formålet er å illustrere hvordan ressursbruken avviker fra et forventet nivå gitt rammebetingelsene.</a:t>
            </a:r>
          </a:p>
          <a:p>
            <a:pPr marL="0" indent="0">
              <a:buNone/>
            </a:pPr>
            <a:r>
              <a:rPr lang="nb-NO" dirty="0">
                <a:cs typeface="Arial" panose="020B0604020202020204" pitchFamily="34" charset="0"/>
              </a:rPr>
              <a:t>Analysen er basert på foreløpige KOSTRA-data for 2025 og forutsetter at regnskapet er ført i tråd med KOSTRA-veilederen. Tallene er basert på kommunen som konsern.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098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6407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KOSTRA- og effektivitetsanalyse, </a:t>
            </a:r>
            <a:br>
              <a:rPr lang="nb-NO" sz="3600" dirty="0"/>
            </a:br>
            <a:r>
              <a:rPr lang="nb-NO" sz="3600" dirty="0"/>
              <a:t>Herøy kommune 2025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9736639" cy="45307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400" dirty="0">
                <a:cs typeface="Arial" panose="020B0604020202020204" pitchFamily="34" charset="0"/>
              </a:rPr>
              <a:t>Herøy kommune hadde i 2025:</a:t>
            </a:r>
          </a:p>
          <a:p>
            <a:r>
              <a:rPr lang="nb-NO" sz="1400" b="1" dirty="0">
                <a:cs typeface="Arial" panose="020B0604020202020204" pitchFamily="34" charset="0"/>
              </a:rPr>
              <a:t>30,3 mill. kr høyere utgifter enn landsgjennomsnittet</a:t>
            </a:r>
          </a:p>
          <a:p>
            <a:r>
              <a:rPr lang="nb-NO" sz="1400" b="1" dirty="0">
                <a:cs typeface="Arial" panose="020B0604020202020204" pitchFamily="34" charset="0"/>
              </a:rPr>
              <a:t>6,1 mill. kr høyere utgifter enn normert nivå (utgiftsbehov)</a:t>
            </a:r>
          </a:p>
          <a:p>
            <a:r>
              <a:rPr lang="nb-NO" sz="1400" dirty="0">
                <a:cs typeface="Arial" panose="020B0604020202020204" pitchFamily="34" charset="0"/>
              </a:rPr>
              <a:t>et inntektsnivå om lag </a:t>
            </a:r>
            <a:r>
              <a:rPr lang="nb-NO" sz="1400" b="1" dirty="0">
                <a:cs typeface="Arial" panose="020B0604020202020204" pitchFamily="34" charset="0"/>
              </a:rPr>
              <a:t>40,2 mill. kr under landsgjennomsnittet</a:t>
            </a:r>
          </a:p>
          <a:p>
            <a:pPr marL="0" indent="0">
              <a:buNone/>
            </a:pPr>
            <a:r>
              <a:rPr lang="nb-NO" sz="1400" dirty="0">
                <a:cs typeface="Arial" panose="020B0604020202020204" pitchFamily="34" charset="0"/>
              </a:rPr>
              <a:t>Når det korrigeres for utgiftsbehov og inntektsnivå, gir dette et samlet </a:t>
            </a:r>
            <a:r>
              <a:rPr lang="nb-NO" sz="1400" b="1" dirty="0">
                <a:cs typeface="Arial" panose="020B0604020202020204" pitchFamily="34" charset="0"/>
              </a:rPr>
              <a:t>inntektsjustert merforbruk på 46,3 mill. kr </a:t>
            </a:r>
            <a:r>
              <a:rPr lang="nb-NO" sz="1400" dirty="0">
                <a:cs typeface="Arial" panose="020B0604020202020204" pitchFamily="34" charset="0"/>
              </a:rPr>
              <a:t>(=6,1+40,2)).</a:t>
            </a:r>
          </a:p>
          <a:p>
            <a:pPr marL="0" indent="0">
              <a:buNone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5</a:t>
            </a:fld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1662"/>
              </p:ext>
            </p:extLst>
          </p:nvPr>
        </p:nvGraphicFramePr>
        <p:xfrm>
          <a:off x="972867" y="2151439"/>
          <a:ext cx="9601972" cy="2586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0277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Beregnet utgiftsbehov 2025</a:t>
                      </a:r>
                      <a:endParaRPr lang="nb-N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Netto driftsutgifter 2025</a:t>
                      </a:r>
                      <a:endParaRPr lang="nb-N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Mer-/mindreforbruk 2025 sammenlignet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med</a:t>
                      </a:r>
                      <a:endParaRPr lang="nb-N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10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Herøy</a:t>
                      </a:r>
                      <a:r>
                        <a:rPr lang="nb-NO" sz="1200" b="1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nb-NO" sz="1200" b="1" kern="1200" dirty="0">
                          <a:effectLst/>
                          <a:latin typeface="+mn-lt"/>
                        </a:rPr>
                        <a:t>kommune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Lands-gjennomsnitt 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baseline="0" dirty="0">
                          <a:effectLst/>
                          <a:latin typeface="+mn-lt"/>
                        </a:rPr>
                        <a:t>Herøy </a:t>
                      </a:r>
                      <a:r>
                        <a:rPr lang="nb-NO" sz="1200" b="1" kern="1200" dirty="0">
                          <a:effectLst/>
                          <a:latin typeface="+mn-lt"/>
                        </a:rPr>
                        <a:t>"normert nivå"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Lands-gjennom-snittet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"Normert nivå"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«Normert og inntektsjust.</a:t>
                      </a:r>
                      <a:r>
                        <a:rPr lang="nb-NO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nivå»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77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kr pr innb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kr pr innb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kr pr innb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Mill. kr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Mill. kr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Mill. kr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Barnehage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Administrasjon og landbruk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Grunnskole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Pleie og omsorg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Kommunehelse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Barnevern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kern="1200" dirty="0">
                          <a:effectLst/>
                          <a:latin typeface="+mn-lt"/>
                        </a:rPr>
                        <a:t>Sosialtjeneste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79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200" b="1" kern="1200" dirty="0">
                          <a:effectLst/>
                          <a:latin typeface="+mn-lt"/>
                        </a:rPr>
                        <a:t>Sum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10158790" y="4534603"/>
            <a:ext cx="533273" cy="2103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52940" y="1912807"/>
            <a:ext cx="8411513" cy="24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KOSTRA- og effektivitetsanalyse Herøy kommune 2025. Kilde: KOSTRA/KDD, beregninger ved TF </a:t>
            </a:r>
            <a:endParaRPr lang="nb-NO" sz="10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5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1696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Illustrasjon KOSTRA- og effektivitetsanalyse, </a:t>
            </a:r>
            <a:br>
              <a:rPr lang="nb-NO" sz="3600" dirty="0"/>
            </a:br>
            <a:r>
              <a:rPr lang="nb-NO" sz="3600" dirty="0"/>
              <a:t>Herøy kommune 2025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1323257" y="6490643"/>
            <a:ext cx="748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KOSTRA og effektivitetsanalyse. Herøy kommune 2025. Mill. kr. Kilde: SSB/KDD/beregninger ved TF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186903"/>
              </p:ext>
            </p:extLst>
          </p:nvPr>
        </p:nvGraphicFramePr>
        <p:xfrm>
          <a:off x="751436" y="1571685"/>
          <a:ext cx="9071573" cy="473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3EE22F0A-4D32-89DD-6542-7BED349F5CE5}"/>
              </a:ext>
            </a:extLst>
          </p:cNvPr>
          <p:cNvSpPr/>
          <p:nvPr/>
        </p:nvSpPr>
        <p:spPr>
          <a:xfrm>
            <a:off x="9131461" y="1938458"/>
            <a:ext cx="504056" cy="25610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77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4830"/>
            <a:ext cx="10515600" cy="934286"/>
          </a:xfrm>
        </p:spPr>
        <p:txBody>
          <a:bodyPr>
            <a:noAutofit/>
          </a:bodyPr>
          <a:lstStyle/>
          <a:p>
            <a:r>
              <a:rPr lang="nb-NO" sz="3200" dirty="0"/>
              <a:t>Mer-/mindreforbruk fordelt på aktuelle KOSTRA-funksjoner. </a:t>
            </a:r>
            <a:br>
              <a:rPr lang="nb-NO" sz="3200" dirty="0"/>
            </a:br>
            <a:r>
              <a:rPr lang="nb-NO" sz="3200" dirty="0"/>
              <a:t>Herøy kommune 2025</a:t>
            </a:r>
            <a:endParaRPr lang="nb-NO" sz="3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7</a:t>
            </a:fld>
            <a:endParaRPr lang="nb-NO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93922"/>
              </p:ext>
            </p:extLst>
          </p:nvPr>
        </p:nvGraphicFramePr>
        <p:xfrm>
          <a:off x="838200" y="1441864"/>
          <a:ext cx="9080374" cy="52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24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Mer-/mindreforbruk 2025 (mill. kr) sammenlignet</a:t>
                      </a:r>
                      <a:r>
                        <a:rPr lang="nb-NO" sz="90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med</a:t>
                      </a:r>
                      <a:endParaRPr lang="nb-NO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4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u="none" strike="noStrike" dirty="0">
                          <a:effectLst/>
                          <a:latin typeface="+mn-lt"/>
                        </a:rPr>
                        <a:t>Landsgjennomsnittet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u="none" strike="noStrike" dirty="0">
                          <a:effectLst/>
                          <a:latin typeface="+mn-lt"/>
                        </a:rPr>
                        <a:t>"Normert nivå"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u="none" strike="noStrike" dirty="0">
                          <a:effectLst/>
                          <a:latin typeface="+mn-lt"/>
                        </a:rPr>
                        <a:t>"Normert og inntektsjustert nivå"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25" marR="6125" marT="61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Barnehage (F201, 211, 221)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Førskole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488736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Styrket tilbud til førskolebarn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Førskolelokaler og skyss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Administrasjon og landbruk (F100, 110, 120, 121, 130, 329)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Politisk styring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Kontroll og revisjon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Administrasjon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Forvaltningsutgifter i eiendomsforvaltningen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Administrasjonslokaler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Landbruksforvaltning og landbruksbasert næringsutvikling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Grunnskole (F202, 215, 222, 223)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Grunnskole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Skolefritidstilbud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Skolelokaler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Skoleskyss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Pleie og omsorg (F234, 253, 257, 258, 261)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Aktiviserings- og servicetjenester overfor eldre og personer med funksjonsnedsettelser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Helse- og omsorgstjenester i institusjon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Hjemmetjenester - personellbase knyttet til bofellesskap/samlokaliserte omsorgsboliger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Hjemmetjenester - ambulerende virksomhet med 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Institusjonslokaler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27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Kommunehelse (F232, 233, 241)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Forebygging - skole- og helsestasjonstjeneste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Forebyggende arbeid, helse og sosial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Diagnose, behandling, rehabilitering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Barnevern (F244, 251, 252)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Barneverntjeneste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Barneverntiltak i familien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Barneverntiltak utenfor familien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Sosialhjelp (F242, 243, 281)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Råd, veiledning og sosialt forebyggende arbeid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Tilbud til personer med rusproblemer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6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Økonomisk sosialhjelp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4E41E09B-AAA9-3DF8-A90B-DA3BF232B091}"/>
              </a:ext>
            </a:extLst>
          </p:cNvPr>
          <p:cNvSpPr/>
          <p:nvPr/>
        </p:nvSpPr>
        <p:spPr>
          <a:xfrm>
            <a:off x="8053765" y="1586913"/>
            <a:ext cx="1956460" cy="51669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0C4B118-5278-4380-3C06-2FA9705D559B}"/>
              </a:ext>
            </a:extLst>
          </p:cNvPr>
          <p:cNvSpPr txBox="1"/>
          <p:nvPr/>
        </p:nvSpPr>
        <p:spPr>
          <a:xfrm>
            <a:off x="838200" y="1161502"/>
            <a:ext cx="6096000" cy="24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KOSTRA- og effektivitetsanalyse Herøy kommune 2025. Kilde: KOSTRA/KDD, beregninger ved TF </a:t>
            </a:r>
          </a:p>
        </p:txBody>
      </p:sp>
    </p:spTree>
    <p:extLst>
      <p:ext uri="{BB962C8B-B14F-4D97-AF65-F5344CB8AC3E}">
        <p14:creationId xmlns:p14="http://schemas.microsoft.com/office/powerpoint/2010/main" val="168881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6DC0229-F70C-B31E-39EE-FB6A3556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966699"/>
          </a:xfrm>
        </p:spPr>
        <p:txBody>
          <a:bodyPr/>
          <a:lstStyle/>
          <a:p>
            <a:r>
              <a:rPr lang="en-US" dirty="0"/>
              <a:t>Vedlegg</a:t>
            </a:r>
          </a:p>
        </p:txBody>
      </p:sp>
    </p:spTree>
    <p:extLst>
      <p:ext uri="{BB962C8B-B14F-4D97-AF65-F5344CB8AC3E}">
        <p14:creationId xmlns:p14="http://schemas.microsoft.com/office/powerpoint/2010/main" val="15537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370"/>
          </a:xfrm>
        </p:spPr>
        <p:txBody>
          <a:bodyPr>
            <a:noAutofit/>
          </a:bodyPr>
          <a:lstStyle/>
          <a:p>
            <a:r>
              <a:rPr lang="nb-NO" sz="3200" dirty="0"/>
              <a:t>KOSTRA- og effektivitetsanalyse, </a:t>
            </a:r>
            <a:br>
              <a:rPr lang="nb-NO" sz="3200" dirty="0"/>
            </a:br>
            <a:r>
              <a:rPr lang="nb-NO" sz="3200" dirty="0"/>
              <a:t>Herøy kommune 2024-2025</a:t>
            </a:r>
            <a:endParaRPr lang="nb-NO" sz="4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4AF08-E40A-C045-91E4-297BC0673CDE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557137" y="6391746"/>
            <a:ext cx="72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900" i="1" dirty="0">
                <a:ea typeface="Calibri" panose="020F0502020204030204" pitchFamily="34" charset="0"/>
                <a:cs typeface="Arial" panose="020B0604020202020204" pitchFamily="34" charset="0"/>
              </a:rPr>
              <a:t>KOSTRA- og effektivitetsanalyse Herøy kommune, 2024 og 2025. Mill. kr. Kilde: SSB/KDD/beregninger ved TF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9A6AAC-FF1A-7A7F-3CF8-54CB755BC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162533"/>
              </p:ext>
            </p:extLst>
          </p:nvPr>
        </p:nvGraphicFramePr>
        <p:xfrm>
          <a:off x="838200" y="1541032"/>
          <a:ext cx="8929744" cy="478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F-farger N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546D"/>
      </a:accent1>
      <a:accent2>
        <a:srgbClr val="CC8029"/>
      </a:accent2>
      <a:accent3>
        <a:srgbClr val="869C8F"/>
      </a:accent3>
      <a:accent4>
        <a:srgbClr val="C59D5B"/>
      </a:accent4>
      <a:accent5>
        <a:srgbClr val="9A522A"/>
      </a:accent5>
      <a:accent6>
        <a:srgbClr val="C06F59"/>
      </a:accent6>
      <a:hlink>
        <a:srgbClr val="00546D"/>
      </a:hlink>
      <a:folHlink>
        <a:srgbClr val="E4AF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BF3366CF-3ADA-4C91-87E2-BFA232B50443}" vid="{5D4D4365-E1BF-4431-B67E-E9F0E06F82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TF-presentasjon</Template>
  <TotalTime>619</TotalTime>
  <Words>2208</Words>
  <Application>Microsoft Office PowerPoint</Application>
  <PresentationFormat>Widescreen</PresentationFormat>
  <Paragraphs>796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EB Garamond Medium</vt:lpstr>
      <vt:lpstr>Franklin Gothic Medium</vt:lpstr>
      <vt:lpstr>Oswald</vt:lpstr>
      <vt:lpstr>Office-tema</vt:lpstr>
      <vt:lpstr> KOSTRA- og effektivitetsanalyse Herøy kommune  Foreløpige KOSTRA-tall 2025 </vt:lpstr>
      <vt:lpstr>KOSTRA- og effektivitetsanalyse  – Herøy kommune 2025</vt:lpstr>
      <vt:lpstr>Økonomiske rammebetingelser</vt:lpstr>
      <vt:lpstr>Metode</vt:lpstr>
      <vt:lpstr>KOSTRA- og effektivitetsanalyse,  Herøy kommune 2025</vt:lpstr>
      <vt:lpstr>Illustrasjon KOSTRA- og effektivitetsanalyse,  Herøy kommune 2025 </vt:lpstr>
      <vt:lpstr>Mer-/mindreforbruk fordelt på aktuelle KOSTRA-funksjoner.  Herøy kommune 2025</vt:lpstr>
      <vt:lpstr>Vedlegg</vt:lpstr>
      <vt:lpstr>KOSTRA- og effektivitetsanalyse,  Herøy kommune 2024-2025</vt:lpstr>
      <vt:lpstr>KOSTRA- og effektivitetsanalyse, Herøy kommune  2024-2025</vt:lpstr>
      <vt:lpstr>Netto driftsutgifter 2024-2025 (kr per innb.)</vt:lpstr>
      <vt:lpstr>Dokumentasjon av utviklingen i utgiftsutjevn. tilskudd/trekk 2024-2026  – fordelt på delkostnadsområder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over to eller tre linjer</dc:title>
  <dc:creator>Audun Thorstensen</dc:creator>
  <cp:lastModifiedBy>Audun Thorstensen</cp:lastModifiedBy>
  <cp:revision>38</cp:revision>
  <dcterms:created xsi:type="dcterms:W3CDTF">2024-02-09T08:52:47Z</dcterms:created>
  <dcterms:modified xsi:type="dcterms:W3CDTF">2026-03-23T12:59:24Z</dcterms:modified>
</cp:coreProperties>
</file>